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20CCA5C-BF8F-41CA-A7B1-E5B127EF66D2}">
  <a:tblStyle styleId="{220CCA5C-BF8F-41CA-A7B1-E5B127EF66D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1488b02cdb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1488b02cdb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2c5777e359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2c5777e359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1488b02cdb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1488b02cdb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1488b02cdb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1488b02cdb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1488b02cdb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1488b02cd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1488b02cdb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1488b02cd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1488b02cdb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1488b02cdb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1488b02cdb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1488b02cdb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1488b02cdb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1488b02cdb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2c5777e35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2c5777e35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2c5777e35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2c5777e35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2c5777e35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2c5777e35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2c5777e35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2c5777e35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2c5777e359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2c5777e359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1488b02cdb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1488b02cd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1488b02cd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1488b02cd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프레임워크?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SpringBoot 실행 순서</a:t>
            </a:r>
            <a:endParaRPr/>
          </a:p>
        </p:txBody>
      </p:sp>
      <p:sp>
        <p:nvSpPr>
          <p:cNvPr id="108" name="Google Shape;108;p22"/>
          <p:cNvSpPr txBox="1"/>
          <p:nvPr>
            <p:ph idx="1" type="body"/>
          </p:nvPr>
        </p:nvSpPr>
        <p:spPr>
          <a:xfrm>
            <a:off x="311700" y="771475"/>
            <a:ext cx="8586000" cy="28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900"/>
              <a:buAutoNum type="arabicPeriod"/>
            </a:pPr>
            <a:r>
              <a:rPr lang="ko" sz="2900">
                <a:solidFill>
                  <a:srgbClr val="374151"/>
                </a:solidFill>
              </a:rPr>
              <a:t>JDK(Java Development Kit) 설치</a:t>
            </a:r>
            <a:endParaRPr sz="2900">
              <a:solidFill>
                <a:srgbClr val="374151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900"/>
              <a:buAutoNum type="arabicPeriod"/>
            </a:pPr>
            <a:r>
              <a:rPr lang="ko" sz="2900">
                <a:solidFill>
                  <a:srgbClr val="374151"/>
                </a:solidFill>
              </a:rPr>
              <a:t>Eclipse와 같은 Java용 통합 개발 환경(IDE) 설치</a:t>
            </a:r>
            <a:endParaRPr sz="2900">
              <a:solidFill>
                <a:srgbClr val="374151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900"/>
              <a:buAutoNum type="arabicPeriod"/>
            </a:pPr>
            <a:r>
              <a:rPr lang="ko" sz="2900">
                <a:solidFill>
                  <a:srgbClr val="374151"/>
                </a:solidFill>
              </a:rPr>
              <a:t>start.spring.io에서 프로젝트 다운로드</a:t>
            </a:r>
            <a:endParaRPr sz="2900">
              <a:solidFill>
                <a:srgbClr val="374151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900"/>
              <a:buAutoNum type="arabicPeriod"/>
            </a:pPr>
            <a:r>
              <a:rPr lang="ko" sz="2900">
                <a:solidFill>
                  <a:srgbClr val="374151"/>
                </a:solidFill>
              </a:rPr>
              <a:t>로직 파일 생성 및 어노테이션 추가</a:t>
            </a:r>
            <a:endParaRPr sz="2900">
              <a:solidFill>
                <a:srgbClr val="374151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900"/>
              <a:buAutoNum type="arabicPeriod"/>
            </a:pPr>
            <a:r>
              <a:rPr lang="ko" sz="2900">
                <a:solidFill>
                  <a:srgbClr val="374151"/>
                </a:solidFill>
              </a:rPr>
              <a:t>java -jar 로 배포</a:t>
            </a:r>
            <a:endParaRPr sz="29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3" name="Google Shape;113;p23"/>
          <p:cNvGraphicFramePr/>
          <p:nvPr/>
        </p:nvGraphicFramePr>
        <p:xfrm>
          <a:off x="120100" y="204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{220CCA5C-BF8F-41CA-A7B1-E5B127EF66D2}</a:tableStyleId>
              </a:tblPr>
              <a:tblGrid>
                <a:gridCol w="4446150"/>
                <a:gridCol w="4446150"/>
              </a:tblGrid>
              <a:tr h="815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3100"/>
                        <a:t>스프링 프레임워크</a:t>
                      </a:r>
                      <a:endParaRPr sz="3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3100"/>
                        <a:t>스프링 부트 프레임워크</a:t>
                      </a:r>
                      <a:endParaRPr sz="3100"/>
                    </a:p>
                  </a:txBody>
                  <a:tcPr marT="91425" marB="91425" marR="91425" marL="91425"/>
                </a:tc>
              </a:tr>
              <a:tr h="3830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4700"/>
                        <a:t>Not opinionated</a:t>
                      </a:r>
                      <a:endParaRPr sz="4700"/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2400"/>
                        <a:buChar char="-"/>
                      </a:pPr>
                      <a:r>
                        <a:rPr lang="ko" sz="2400"/>
                        <a:t>극단적인 유연함</a:t>
                      </a:r>
                      <a:endParaRPr sz="2400"/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2400"/>
                        <a:buChar char="-"/>
                      </a:pPr>
                      <a:r>
                        <a:rPr lang="ko" sz="2400"/>
                        <a:t>다양한 관점을 수용</a:t>
                      </a:r>
                      <a:endParaRPr sz="2400"/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2400"/>
                        <a:buChar char="-"/>
                      </a:pPr>
                      <a:r>
                        <a:rPr lang="ko" sz="2400"/>
                        <a:t>개발자의 선택과 고민</a:t>
                      </a:r>
                      <a:endParaRPr sz="2400"/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2400"/>
                        <a:buChar char="-"/>
                      </a:pPr>
                      <a:r>
                        <a:rPr lang="ko" sz="2400">
                          <a:solidFill>
                            <a:schemeClr val="dk1"/>
                          </a:solidFill>
                        </a:rPr>
                        <a:t>XML 기반</a:t>
                      </a:r>
                      <a:endParaRPr sz="24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400"/>
                        <a:t>서비스와 관련 없는 부가적인 고민들을 프로젝트 내내 해야함</a:t>
                      </a:r>
                      <a:endParaRPr sz="24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400"/>
                        <a:t>(기능, 에러, 호환 등)</a:t>
                      </a:r>
                      <a:endParaRPr sz="24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4700"/>
                        <a:t>Opinionated</a:t>
                      </a:r>
                      <a:endParaRPr sz="4700"/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2400"/>
                        <a:buChar char="-"/>
                      </a:pPr>
                      <a:r>
                        <a:rPr lang="ko" sz="2400"/>
                        <a:t>best practice</a:t>
                      </a:r>
                      <a:endParaRPr sz="2400"/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2400"/>
                        <a:buChar char="-"/>
                      </a:pPr>
                      <a:r>
                        <a:rPr lang="ko" sz="2400"/>
                        <a:t>고수가 세팅해준대로 개발</a:t>
                      </a:r>
                      <a:endParaRPr sz="2400"/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2400"/>
                        <a:buChar char="-"/>
                      </a:pPr>
                      <a:r>
                        <a:rPr lang="ko" sz="2400"/>
                        <a:t>고민은 나중에</a:t>
                      </a:r>
                      <a:endParaRPr sz="2400"/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2400"/>
                        <a:buChar char="-"/>
                      </a:pPr>
                      <a:r>
                        <a:rPr lang="ko" sz="2400"/>
                        <a:t>어노테이션 기</a:t>
                      </a:r>
                      <a:r>
                        <a:rPr lang="ko" sz="2400"/>
                        <a:t>반</a:t>
                      </a:r>
                      <a:endParaRPr sz="24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400"/>
                        <a:t>일단 서비스를 개발하고 바꾸고 싶은 것이 있으면 얼마든지 바꿔도 됨</a:t>
                      </a:r>
                      <a:endParaRPr sz="24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스프링 부트</a:t>
            </a:r>
            <a:endParaRPr/>
          </a:p>
        </p:txBody>
      </p:sp>
      <p:sp>
        <p:nvSpPr>
          <p:cNvPr id="119" name="Google Shape;119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ko" sz="2700"/>
              <a:t>프로젝트 구성? 다 해놨어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ko" sz="2700"/>
              <a:t>톰캣 설치? 안해도 돼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ko" sz="2700"/>
              <a:t>라이브러리 버전? 특별한 거 아니면 신경 안 써도 돼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-"/>
            </a:pPr>
            <a:r>
              <a:rPr lang="ko" sz="2700"/>
              <a:t>변형하고 싶다고? 맘대로 해</a:t>
            </a:r>
            <a:endParaRPr sz="27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IoC / DI</a:t>
            </a:r>
            <a:endParaRPr/>
          </a:p>
        </p:txBody>
      </p:sp>
      <p:pic>
        <p:nvPicPr>
          <p:cNvPr id="125" name="Google Shape;12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1425" y="445025"/>
            <a:ext cx="6110125" cy="453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AOP</a:t>
            </a:r>
            <a:endParaRPr/>
          </a:p>
        </p:txBody>
      </p:sp>
      <p:pic>
        <p:nvPicPr>
          <p:cNvPr id="131" name="Google Shape;13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5300" y="136825"/>
            <a:ext cx="5863649" cy="477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AOP</a:t>
            </a:r>
            <a:endParaRPr/>
          </a:p>
        </p:txBody>
      </p:sp>
      <p:pic>
        <p:nvPicPr>
          <p:cNvPr id="137" name="Google Shape;13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9050" y="447288"/>
            <a:ext cx="7612076" cy="424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MVC</a:t>
            </a:r>
            <a:endParaRPr/>
          </a:p>
        </p:txBody>
      </p:sp>
      <p:pic>
        <p:nvPicPr>
          <p:cNvPr descr="Design Pattern] 1. MVC 패턴 | &lt;jooncco /&gt;" id="143" name="Google Shape;14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48925"/>
            <a:ext cx="8353425" cy="376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입출력</a:t>
            </a:r>
            <a:endParaRPr/>
          </a:p>
        </p:txBody>
      </p:sp>
      <p:pic>
        <p:nvPicPr>
          <p:cNvPr id="149" name="Google Shape;14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3606" y="73056"/>
            <a:ext cx="6539600" cy="498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프레임워크</a:t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ko" sz="3500">
                <a:solidFill>
                  <a:srgbClr val="374151"/>
                </a:solidFill>
              </a:rPr>
              <a:t>프레임워크는 소프트웨어 개발을 위한 구조와 규칙들의 집합</a:t>
            </a:r>
            <a:endParaRPr sz="3500">
              <a:solidFill>
                <a:srgbClr val="374151"/>
              </a:solidFill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3500"/>
              <a:buAutoNum type="arabicPeriod"/>
            </a:pPr>
            <a:r>
              <a:rPr lang="ko" sz="3500">
                <a:solidFill>
                  <a:srgbClr val="374151"/>
                </a:solidFill>
              </a:rPr>
              <a:t>개발자들이 소프트웨어를 빠르게 개발하고 유지보수할 수 있도록 도와줌</a:t>
            </a:r>
            <a:endParaRPr sz="3500">
              <a:solidFill>
                <a:srgbClr val="37415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/>
        </p:nvSpPr>
        <p:spPr>
          <a:xfrm>
            <a:off x="3319788" y="75075"/>
            <a:ext cx="2504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/>
              <a:t>자바 프로젝트</a:t>
            </a:r>
            <a:endParaRPr sz="2800"/>
          </a:p>
        </p:txBody>
      </p:sp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7875" y="614475"/>
            <a:ext cx="4848225" cy="321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/>
        </p:nvSpPr>
        <p:spPr>
          <a:xfrm>
            <a:off x="3319788" y="75075"/>
            <a:ext cx="2504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/>
              <a:t>JSP </a:t>
            </a:r>
            <a:r>
              <a:rPr lang="ko" sz="2800"/>
              <a:t>프로젝트</a:t>
            </a:r>
            <a:endParaRPr sz="2800"/>
          </a:p>
        </p:txBody>
      </p:sp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3750" y="690675"/>
            <a:ext cx="5956500" cy="397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/>
        </p:nvSpPr>
        <p:spPr>
          <a:xfrm>
            <a:off x="3095075" y="75075"/>
            <a:ext cx="2967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/>
              <a:t>스프링</a:t>
            </a:r>
            <a:r>
              <a:rPr lang="ko" sz="2800"/>
              <a:t> 프로젝트</a:t>
            </a:r>
            <a:endParaRPr sz="2800"/>
          </a:p>
        </p:txBody>
      </p:sp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3675" y="588900"/>
            <a:ext cx="5530701" cy="4148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/>
        </p:nvSpPr>
        <p:spPr>
          <a:xfrm>
            <a:off x="2751175" y="75075"/>
            <a:ext cx="3745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/>
              <a:t>스프링 부트 프로젝트</a:t>
            </a:r>
            <a:endParaRPr sz="2800"/>
          </a:p>
        </p:txBody>
      </p:sp>
      <p:pic>
        <p:nvPicPr>
          <p:cNvPr id="84" name="Google Shape;8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6650" y="566450"/>
            <a:ext cx="5530701" cy="4148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/>
        </p:nvSpPr>
        <p:spPr>
          <a:xfrm>
            <a:off x="2751175" y="75075"/>
            <a:ext cx="3745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/>
              <a:t>스프링 부트 프로젝트</a:t>
            </a:r>
            <a:endParaRPr sz="2800"/>
          </a:p>
        </p:txBody>
      </p:sp>
      <p:pic>
        <p:nvPicPr>
          <p:cNvPr id="90" name="Google Shape;9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1225" y="639275"/>
            <a:ext cx="5545400" cy="39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JSP 실행 순서</a:t>
            </a:r>
            <a:endParaRPr/>
          </a:p>
        </p:txBody>
      </p:sp>
      <p:sp>
        <p:nvSpPr>
          <p:cNvPr id="96" name="Google Shape;96;p20"/>
          <p:cNvSpPr txBox="1"/>
          <p:nvPr>
            <p:ph idx="1" type="body"/>
          </p:nvPr>
        </p:nvSpPr>
        <p:spPr>
          <a:xfrm>
            <a:off x="311700" y="771475"/>
            <a:ext cx="8586000" cy="42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300"/>
              <a:buAutoNum type="arabicPeriod"/>
            </a:pPr>
            <a:r>
              <a:rPr lang="ko" sz="2300">
                <a:solidFill>
                  <a:srgbClr val="374151"/>
                </a:solidFill>
              </a:rPr>
              <a:t>JDK(Java Development Kit) 설치</a:t>
            </a:r>
            <a:endParaRPr sz="2300">
              <a:solidFill>
                <a:srgbClr val="37415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300"/>
              <a:buAutoNum type="arabicPeriod"/>
            </a:pPr>
            <a:r>
              <a:rPr lang="ko" sz="2300">
                <a:solidFill>
                  <a:srgbClr val="374151"/>
                </a:solidFill>
              </a:rPr>
              <a:t>Eclipse와 같은 Java용 통합 개발 환경(IDE) 설치</a:t>
            </a:r>
            <a:endParaRPr sz="2300">
              <a:solidFill>
                <a:srgbClr val="37415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300"/>
              <a:buAutoNum type="arabicPeriod"/>
            </a:pPr>
            <a:r>
              <a:rPr lang="ko" sz="2300">
                <a:solidFill>
                  <a:srgbClr val="374151"/>
                </a:solidFill>
              </a:rPr>
              <a:t>IDE에서 Java 프로젝트 생성</a:t>
            </a:r>
            <a:endParaRPr sz="2300">
              <a:solidFill>
                <a:srgbClr val="37415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300"/>
              <a:buAutoNum type="arabicPeriod"/>
            </a:pPr>
            <a:r>
              <a:rPr lang="ko" sz="2300">
                <a:solidFill>
                  <a:srgbClr val="374151"/>
                </a:solidFill>
              </a:rPr>
              <a:t>Java Servlet API 및 JavaServer Pages API 라이브러리 추가</a:t>
            </a:r>
            <a:endParaRPr sz="2300">
              <a:solidFill>
                <a:srgbClr val="37415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300"/>
              <a:buAutoNum type="arabicPeriod"/>
            </a:pPr>
            <a:r>
              <a:rPr lang="ko" sz="2300">
                <a:solidFill>
                  <a:srgbClr val="374151"/>
                </a:solidFill>
              </a:rPr>
              <a:t>기타 라이브러리 추가 </a:t>
            </a:r>
            <a:endParaRPr sz="2300">
              <a:solidFill>
                <a:srgbClr val="37415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300"/>
              <a:buAutoNum type="arabicPeriod"/>
            </a:pPr>
            <a:r>
              <a:rPr lang="ko" sz="2300">
                <a:solidFill>
                  <a:srgbClr val="374151"/>
                </a:solidFill>
              </a:rPr>
              <a:t>web.xml 파일 구성. 서블릿 매핑과 JSP 매핑을 추가.</a:t>
            </a:r>
            <a:endParaRPr sz="2300">
              <a:solidFill>
                <a:srgbClr val="37415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300"/>
              <a:buAutoNum type="arabicPeriod"/>
            </a:pPr>
            <a:r>
              <a:rPr lang="ko" sz="2300">
                <a:solidFill>
                  <a:srgbClr val="374151"/>
                </a:solidFill>
              </a:rPr>
              <a:t>서블릿 파일 및 로직 파일 생성</a:t>
            </a:r>
            <a:endParaRPr sz="2300">
              <a:solidFill>
                <a:srgbClr val="37415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300"/>
              <a:buAutoNum type="arabicPeriod"/>
            </a:pPr>
            <a:r>
              <a:rPr lang="ko" sz="2300">
                <a:solidFill>
                  <a:srgbClr val="374151"/>
                </a:solidFill>
              </a:rPr>
              <a:t>JSP 파일 생성</a:t>
            </a:r>
            <a:endParaRPr sz="2300">
              <a:solidFill>
                <a:srgbClr val="37415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300"/>
              <a:buAutoNum type="arabicPeriod"/>
            </a:pPr>
            <a:r>
              <a:rPr lang="ko" sz="2300">
                <a:solidFill>
                  <a:srgbClr val="374151"/>
                </a:solidFill>
              </a:rPr>
              <a:t>Apache Tomcat과 같은 웹 서버를 사용하여 배포</a:t>
            </a:r>
            <a:endParaRPr sz="2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Spring</a:t>
            </a:r>
            <a:r>
              <a:rPr lang="ko"/>
              <a:t> 실행 순서</a:t>
            </a:r>
            <a:endParaRPr/>
          </a:p>
        </p:txBody>
      </p:sp>
      <p:sp>
        <p:nvSpPr>
          <p:cNvPr id="102" name="Google Shape;102;p21"/>
          <p:cNvSpPr txBox="1"/>
          <p:nvPr>
            <p:ph idx="1" type="body"/>
          </p:nvPr>
        </p:nvSpPr>
        <p:spPr>
          <a:xfrm>
            <a:off x="311700" y="771475"/>
            <a:ext cx="8586000" cy="41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AutoNum type="arabicPeriod"/>
            </a:pPr>
            <a:r>
              <a:rPr lang="ko" sz="1700">
                <a:solidFill>
                  <a:srgbClr val="374151"/>
                </a:solidFill>
              </a:rPr>
              <a:t>JDK(Java Development Kit) 설치</a:t>
            </a:r>
            <a:endParaRPr sz="1700">
              <a:solidFill>
                <a:srgbClr val="37415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AutoNum type="arabicPeriod"/>
            </a:pPr>
            <a:r>
              <a:rPr lang="ko" sz="1700">
                <a:solidFill>
                  <a:srgbClr val="374151"/>
                </a:solidFill>
              </a:rPr>
              <a:t>Eclipse와 같은 Java용 통합 개발 환경(IDE) 설치</a:t>
            </a:r>
            <a:endParaRPr sz="1700">
              <a:solidFill>
                <a:srgbClr val="37415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AutoNum type="arabicPeriod"/>
            </a:pPr>
            <a:r>
              <a:rPr lang="ko" sz="1700">
                <a:solidFill>
                  <a:srgbClr val="374151"/>
                </a:solidFill>
              </a:rPr>
              <a:t>IDE에서 Spring Legacy 프로젝트 생성</a:t>
            </a:r>
            <a:endParaRPr sz="1700">
              <a:solidFill>
                <a:srgbClr val="37415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AutoNum type="arabicPeriod"/>
            </a:pPr>
            <a:r>
              <a:rPr lang="ko" sz="1700">
                <a:solidFill>
                  <a:srgbClr val="374151"/>
                </a:solidFill>
              </a:rPr>
              <a:t>메이븐 pom.xml에 라이브러리 추가</a:t>
            </a:r>
            <a:endParaRPr sz="1700">
              <a:solidFill>
                <a:srgbClr val="37415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AutoNum type="arabicPeriod"/>
            </a:pPr>
            <a:r>
              <a:rPr lang="ko" sz="1700">
                <a:solidFill>
                  <a:srgbClr val="374151"/>
                </a:solidFill>
              </a:rPr>
              <a:t>web.xml 파일 구성</a:t>
            </a:r>
            <a:endParaRPr sz="1700">
              <a:solidFill>
                <a:srgbClr val="37415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AutoNum type="arabicPeriod"/>
            </a:pPr>
            <a:r>
              <a:rPr lang="ko" sz="1700">
                <a:solidFill>
                  <a:srgbClr val="374151"/>
                </a:solidFill>
              </a:rPr>
              <a:t>root-context.xml 파일 구성</a:t>
            </a:r>
            <a:endParaRPr sz="1700">
              <a:solidFill>
                <a:srgbClr val="37415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AutoNum type="arabicPeriod"/>
            </a:pPr>
            <a:r>
              <a:rPr lang="ko" sz="1700">
                <a:solidFill>
                  <a:srgbClr val="374151"/>
                </a:solidFill>
              </a:rPr>
              <a:t>servlet-context.xml 파일 구성</a:t>
            </a:r>
            <a:endParaRPr sz="1700">
              <a:solidFill>
                <a:srgbClr val="37415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AutoNum type="arabicPeriod"/>
            </a:pPr>
            <a:r>
              <a:rPr lang="ko" sz="1700">
                <a:solidFill>
                  <a:srgbClr val="374151"/>
                </a:solidFill>
              </a:rPr>
              <a:t>applicationContext.xml 파일 구성</a:t>
            </a:r>
            <a:endParaRPr sz="1700">
              <a:solidFill>
                <a:srgbClr val="37415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AutoNum type="arabicPeriod"/>
            </a:pPr>
            <a:r>
              <a:rPr lang="ko" sz="1700">
                <a:solidFill>
                  <a:srgbClr val="374151"/>
                </a:solidFill>
              </a:rPr>
              <a:t>dispatcher-servlet.xml 파일 구성</a:t>
            </a:r>
            <a:endParaRPr sz="1700">
              <a:solidFill>
                <a:srgbClr val="37415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AutoNum type="arabicPeriod"/>
            </a:pPr>
            <a:r>
              <a:rPr lang="ko" sz="1700">
                <a:solidFill>
                  <a:srgbClr val="374151"/>
                </a:solidFill>
              </a:rPr>
              <a:t>기타 등등 xml 파일 구성</a:t>
            </a:r>
            <a:endParaRPr sz="1700">
              <a:solidFill>
                <a:srgbClr val="37415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AutoNum type="arabicPeriod"/>
            </a:pPr>
            <a:r>
              <a:rPr lang="ko" sz="1700">
                <a:solidFill>
                  <a:srgbClr val="374151"/>
                </a:solidFill>
              </a:rPr>
              <a:t>서블릿 파일 및 로직 파일 생성</a:t>
            </a:r>
            <a:endParaRPr sz="1700">
              <a:solidFill>
                <a:srgbClr val="37415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AutoNum type="arabicPeriod"/>
            </a:pPr>
            <a:r>
              <a:rPr lang="ko" sz="1700">
                <a:solidFill>
                  <a:srgbClr val="374151"/>
                </a:solidFill>
              </a:rPr>
              <a:t>JSP 파일 생성</a:t>
            </a:r>
            <a:endParaRPr sz="1700">
              <a:solidFill>
                <a:srgbClr val="37415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AutoNum type="arabicPeriod"/>
            </a:pPr>
            <a:r>
              <a:rPr lang="ko" sz="1700">
                <a:solidFill>
                  <a:srgbClr val="374151"/>
                </a:solidFill>
              </a:rPr>
              <a:t>Apache Tomcat과 같은 웹 서버를 사용하여 배포</a:t>
            </a:r>
            <a:endParaRPr sz="1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